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81" r:id="rId5"/>
    <p:sldId id="257" r:id="rId6"/>
    <p:sldId id="282" r:id="rId7"/>
    <p:sldId id="283" r:id="rId8"/>
    <p:sldId id="284" r:id="rId9"/>
    <p:sldId id="28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4/10/2023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3" y="911090"/>
            <a:ext cx="10562913" cy="1348381"/>
          </a:xfrm>
        </p:spPr>
        <p:txBody>
          <a:bodyPr>
            <a:normAutofit/>
          </a:bodyPr>
          <a:lstStyle/>
          <a:p>
            <a:r>
              <a:rPr lang="en-US" sz="4800" dirty="0">
                <a:solidFill>
                  <a:srgbClr val="FFFFFF"/>
                </a:solidFill>
                <a:latin typeface="Georgia" panose="02040502050405020303" pitchFamily="18" charset="0"/>
                <a:cs typeface="Times New Roman" panose="02020603050405020304" pitchFamily="18" charset="0"/>
              </a:rPr>
              <a:t>Data Redundancy Removal System</a:t>
            </a: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2296367" y="5106912"/>
            <a:ext cx="8827245" cy="1436914"/>
          </a:xfrm>
        </p:spPr>
        <p:txBody>
          <a:bodyPr>
            <a:normAutofit/>
          </a:bodyPr>
          <a:lstStyle/>
          <a:p>
            <a:pPr algn="ctr"/>
            <a:r>
              <a:rPr lang="en-US" dirty="0">
                <a:solidFill>
                  <a:srgbClr val="FFFFFF"/>
                </a:solidFill>
                <a:latin typeface="Times New Roman" panose="02020603050405020304" pitchFamily="18" charset="0"/>
                <a:cs typeface="Times New Roman" panose="02020603050405020304" pitchFamily="18" charset="0"/>
              </a:rPr>
              <a:t>                                                                                                </a:t>
            </a:r>
            <a:r>
              <a:rPr lang="en-US" dirty="0" smtClean="0">
                <a:solidFill>
                  <a:srgbClr val="FFFFFF"/>
                </a:solidFill>
                <a:latin typeface="Times New Roman" panose="02020603050405020304" pitchFamily="18" charset="0"/>
                <a:cs typeface="Times New Roman" panose="02020603050405020304" pitchFamily="18" charset="0"/>
              </a:rPr>
              <a:t> </a:t>
            </a:r>
            <a:r>
              <a:rPr lang="en-US" dirty="0">
                <a:solidFill>
                  <a:srgbClr val="FFFFFF"/>
                </a:solidFill>
                <a:latin typeface="Georgia" panose="02040502050405020303" pitchFamily="18" charset="0"/>
                <a:cs typeface="Times New Roman" panose="02020603050405020304" pitchFamily="18" charset="0"/>
              </a:rPr>
              <a:t>Submitted by :</a:t>
            </a:r>
          </a:p>
          <a:p>
            <a:pPr algn="r"/>
            <a:r>
              <a:rPr lang="en-US" b="1" dirty="0">
                <a:solidFill>
                  <a:srgbClr val="FFFFFF"/>
                </a:solidFill>
                <a:latin typeface="Georgia" panose="02040502050405020303" pitchFamily="18" charset="0"/>
                <a:cs typeface="Times New Roman" panose="02020603050405020304" pitchFamily="18" charset="0"/>
              </a:rPr>
              <a:t> </a:t>
            </a:r>
            <a:r>
              <a:rPr lang="en-US" b="1" dirty="0" smtClean="0">
                <a:solidFill>
                  <a:srgbClr val="FFFFFF"/>
                </a:solidFill>
                <a:latin typeface="Georgia" panose="02040502050405020303" pitchFamily="18" charset="0"/>
                <a:cs typeface="Times New Roman" panose="02020603050405020304" pitchFamily="18" charset="0"/>
              </a:rPr>
              <a:t>Kavya </a:t>
            </a:r>
            <a:r>
              <a:rPr lang="en-US" b="1" dirty="0" err="1" smtClean="0">
                <a:solidFill>
                  <a:srgbClr val="FFFFFF"/>
                </a:solidFill>
                <a:latin typeface="Georgia" panose="02040502050405020303" pitchFamily="18" charset="0"/>
                <a:cs typeface="Times New Roman" panose="02020603050405020304" pitchFamily="18" charset="0"/>
              </a:rPr>
              <a:t>khandelwal</a:t>
            </a:r>
            <a:endParaRPr lang="en-US" b="1" dirty="0">
              <a:solidFill>
                <a:srgbClr val="FFFFFF"/>
              </a:solidFill>
              <a:latin typeface="Georgia" panose="02040502050405020303" pitchFamily="18" charset="0"/>
              <a:cs typeface="Times New Roman" panose="02020603050405020304" pitchFamily="18" charset="0"/>
            </a:endParaRPr>
          </a:p>
          <a:p>
            <a:pPr algn="just"/>
            <a:r>
              <a:rPr lang="en-US" b="1" dirty="0">
                <a:solidFill>
                  <a:srgbClr val="FFFFFF"/>
                </a:solidFill>
                <a:latin typeface="Georgia" panose="02040502050405020303" pitchFamily="18" charset="0"/>
                <a:cs typeface="Times New Roman" panose="02020603050405020304" pitchFamily="18" charset="0"/>
              </a:rPr>
              <a:t>                                                                                                                      </a:t>
            </a:r>
            <a:r>
              <a:rPr lang="en-US" b="1" dirty="0" smtClean="0">
                <a:solidFill>
                  <a:srgbClr val="FFFFFF"/>
                </a:solidFill>
                <a:latin typeface="Georgia" panose="02040502050405020303" pitchFamily="18" charset="0"/>
                <a:cs typeface="Times New Roman" panose="02020603050405020304" pitchFamily="18" charset="0"/>
              </a:rPr>
              <a:t>B3 </a:t>
            </a:r>
            <a:r>
              <a:rPr lang="en-US" b="1" dirty="0">
                <a:solidFill>
                  <a:srgbClr val="FFFFFF"/>
                </a:solidFill>
                <a:latin typeface="Georgia" panose="02040502050405020303" pitchFamily="18" charset="0"/>
                <a:cs typeface="Times New Roman" panose="02020603050405020304" pitchFamily="18" charset="0"/>
              </a:rPr>
              <a:t>(h)</a:t>
            </a: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9AD84F48-501B-136E-C19E-5F8FA81EE37A}"/>
              </a:ext>
            </a:extLst>
          </p:cNvPr>
          <p:cNvSpPr txBox="1"/>
          <p:nvPr/>
        </p:nvSpPr>
        <p:spPr>
          <a:xfrm>
            <a:off x="1253412" y="2471200"/>
            <a:ext cx="9685176" cy="523220"/>
          </a:xfrm>
          <a:prstGeom prst="rect">
            <a:avLst/>
          </a:prstGeom>
          <a:noFill/>
        </p:spPr>
        <p:txBody>
          <a:bodyPr wrap="square" rtlCol="0">
            <a:spAutoFit/>
          </a:bodyPr>
          <a:lstStyle/>
          <a:p>
            <a:pPr algn="ctr"/>
            <a:r>
              <a:rPr lang="en-IN" sz="2800" b="1" dirty="0">
                <a:solidFill>
                  <a:schemeClr val="bg1"/>
                </a:solidFill>
                <a:latin typeface="Georgia" panose="02040502050405020303" pitchFamily="18" charset="0"/>
                <a:cs typeface="Times New Roman" panose="02020603050405020304" pitchFamily="18" charset="0"/>
              </a:rPr>
              <a:t>Continuous Evaluation Week 1</a:t>
            </a:r>
          </a:p>
        </p:txBody>
      </p:sp>
      <p:sp>
        <p:nvSpPr>
          <p:cNvPr id="5" name="TextBox 4">
            <a:extLst>
              <a:ext uri="{FF2B5EF4-FFF2-40B4-BE49-F238E27FC236}">
                <a16:creationId xmlns:a16="http://schemas.microsoft.com/office/drawing/2014/main" id="{A808F8A6-8973-9538-A9A2-20CDF464690F}"/>
              </a:ext>
            </a:extLst>
          </p:cNvPr>
          <p:cNvSpPr txBox="1"/>
          <p:nvPr/>
        </p:nvSpPr>
        <p:spPr>
          <a:xfrm>
            <a:off x="1068388" y="3623747"/>
            <a:ext cx="9870200" cy="830997"/>
          </a:xfrm>
          <a:prstGeom prst="rect">
            <a:avLst/>
          </a:prstGeom>
          <a:noFill/>
        </p:spPr>
        <p:txBody>
          <a:bodyPr wrap="square" rtlCol="0">
            <a:spAutoFit/>
          </a:bodyPr>
          <a:lstStyle/>
          <a:p>
            <a:pPr algn="ctr"/>
            <a:r>
              <a:rPr lang="en-IN" sz="2400" b="1" dirty="0">
                <a:solidFill>
                  <a:schemeClr val="bg1"/>
                </a:solidFill>
                <a:latin typeface="Georgia" panose="02040502050405020303" pitchFamily="18" charset="0"/>
                <a:cs typeface="Times New Roman" panose="02020603050405020304" pitchFamily="18" charset="0"/>
              </a:rPr>
              <a:t>SUBMITTED TO :</a:t>
            </a:r>
          </a:p>
          <a:p>
            <a:pPr algn="ctr"/>
            <a:r>
              <a:rPr lang="en-IN" sz="2400" b="1" dirty="0">
                <a:solidFill>
                  <a:schemeClr val="bg1"/>
                </a:solidFill>
                <a:latin typeface="Georgia" panose="02040502050405020303" pitchFamily="18" charset="0"/>
                <a:cs typeface="Times New Roman" panose="02020603050405020304" pitchFamily="18" charset="0"/>
              </a:rPr>
              <a:t>DR. HARVINDER SINGH</a:t>
            </a:r>
          </a:p>
        </p:txBody>
      </p:sp>
    </p:spTree>
    <p:extLst>
      <p:ext uri="{BB962C8B-B14F-4D97-AF65-F5344CB8AC3E}">
        <p14:creationId xmlns:p14="http://schemas.microsoft.com/office/powerpoint/2010/main" val="23065832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573C-62B2-4B2C-B0BE-FFB8203C6934}"/>
              </a:ext>
            </a:extLst>
          </p:cNvPr>
          <p:cNvSpPr>
            <a:spLocks noGrp="1"/>
          </p:cNvSpPr>
          <p:nvPr>
            <p:ph type="title"/>
          </p:nvPr>
        </p:nvSpPr>
        <p:spPr>
          <a:xfrm>
            <a:off x="1154954" y="973668"/>
            <a:ext cx="8761413" cy="706964"/>
          </a:xfrm>
        </p:spPr>
        <p:txBody>
          <a:bodyPr>
            <a:normAutofit/>
          </a:bodyPr>
          <a:lstStyle/>
          <a:p>
            <a:r>
              <a:rPr lang="en-US" sz="4000" b="1" dirty="0">
                <a:solidFill>
                  <a:srgbClr val="EBEBEB"/>
                </a:solidFill>
                <a:latin typeface="Times New Roman" panose="02020603050405020304" pitchFamily="18" charset="0"/>
                <a:cs typeface="Times New Roman" panose="02020603050405020304" pitchFamily="18" charset="0"/>
              </a:rPr>
              <a:t>Project Proposal</a:t>
            </a:r>
          </a:p>
        </p:txBody>
      </p:sp>
      <p:sp>
        <p:nvSpPr>
          <p:cNvPr id="5" name="TextBox 4">
            <a:extLst>
              <a:ext uri="{FF2B5EF4-FFF2-40B4-BE49-F238E27FC236}">
                <a16:creationId xmlns:a16="http://schemas.microsoft.com/office/drawing/2014/main" id="{A2CDF06F-CBF5-EE1C-1BBC-768765F07325}"/>
              </a:ext>
            </a:extLst>
          </p:cNvPr>
          <p:cNvSpPr txBox="1"/>
          <p:nvPr/>
        </p:nvSpPr>
        <p:spPr>
          <a:xfrm>
            <a:off x="1259633" y="2745011"/>
            <a:ext cx="9946433" cy="3323987"/>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Data redundancy is a serious problem that most businesses deal with. It eats up too much storage space, slows down system performance, and makes data management and maintenance challenging. Consequently, the goal of the proposed project is to create a method for removing redundant material from databases by identifying it</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Objective </a:t>
            </a:r>
            <a:r>
              <a:rPr lang="en-US" sz="2000" b="1" dirty="0" smtClean="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The Data Redundancy Removal System's primary goals are</a:t>
            </a:r>
            <a:r>
              <a:rPr lang="en-US"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o </a:t>
            </a:r>
            <a:r>
              <a:rPr lang="en-US" dirty="0">
                <a:latin typeface="Times New Roman" panose="02020603050405020304" pitchFamily="18" charset="0"/>
                <a:cs typeface="Times New Roman" panose="02020603050405020304" pitchFamily="18" charset="0"/>
              </a:rPr>
              <a:t>create a system for removing data redundancy that is effective and can handle enormous datasets</a:t>
            </a:r>
            <a:r>
              <a:rPr lang="en-US"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o </a:t>
            </a:r>
            <a:r>
              <a:rPr lang="en-US" dirty="0">
                <a:latin typeface="Times New Roman" panose="02020603050405020304" pitchFamily="18" charset="0"/>
                <a:cs typeface="Times New Roman" panose="02020603050405020304" pitchFamily="18" charset="0"/>
              </a:rPr>
              <a:t>find and remove redundant records and data from the database</a:t>
            </a:r>
            <a:r>
              <a:rPr lang="en-US"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o </a:t>
            </a:r>
            <a:r>
              <a:rPr lang="en-US" dirty="0">
                <a:latin typeface="Times New Roman" panose="02020603050405020304" pitchFamily="18" charset="0"/>
                <a:cs typeface="Times New Roman" panose="02020603050405020304" pitchFamily="18" charset="0"/>
              </a:rPr>
              <a:t>increase database speed while using less storage</a:t>
            </a:r>
            <a:r>
              <a:rPr lang="en-US" dirty="0" smtClean="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o </a:t>
            </a:r>
            <a:r>
              <a:rPr lang="en-US" dirty="0">
                <a:latin typeface="Times New Roman" panose="02020603050405020304" pitchFamily="18" charset="0"/>
                <a:cs typeface="Times New Roman" panose="02020603050405020304" pitchFamily="18" charset="0"/>
              </a:rPr>
              <a:t>provide a user-friendly interface that will make the system simple to use and manage.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98100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93BBA-517A-0098-14A6-61240D84C4EB}"/>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Functional Requirements </a:t>
            </a:r>
          </a:p>
        </p:txBody>
      </p:sp>
      <p:sp>
        <p:nvSpPr>
          <p:cNvPr id="3" name="TextBox 2">
            <a:extLst>
              <a:ext uri="{FF2B5EF4-FFF2-40B4-BE49-F238E27FC236}">
                <a16:creationId xmlns:a16="http://schemas.microsoft.com/office/drawing/2014/main" id="{DEDBBDCF-6EDF-6B2D-E947-E56786D5B8BF}"/>
              </a:ext>
            </a:extLst>
          </p:cNvPr>
          <p:cNvSpPr txBox="1"/>
          <p:nvPr/>
        </p:nvSpPr>
        <p:spPr>
          <a:xfrm>
            <a:off x="811763" y="2388637"/>
            <a:ext cx="10580915" cy="415498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User authentication and authorization: </a:t>
            </a:r>
            <a:r>
              <a:rPr lang="en-US" sz="1600" dirty="0">
                <a:latin typeface="Times New Roman" panose="02020603050405020304" pitchFamily="18" charset="0"/>
                <a:cs typeface="Times New Roman" panose="02020603050405020304" pitchFamily="18" charset="0"/>
              </a:rPr>
              <a:t>To make sure that only users who have been given permission may access and </a:t>
            </a:r>
            <a:r>
              <a:rPr lang="en-US" sz="1600" dirty="0" smtClean="0">
                <a:latin typeface="Times New Roman" panose="02020603050405020304" pitchFamily="18" charset="0"/>
                <a:cs typeface="Times New Roman" panose="02020603050405020304" pitchFamily="18" charset="0"/>
              </a:rPr>
              <a:t>utilize </a:t>
            </a:r>
            <a:r>
              <a:rPr lang="en-US" sz="1600" dirty="0">
                <a:latin typeface="Times New Roman" panose="02020603050405020304" pitchFamily="18" charset="0"/>
                <a:cs typeface="Times New Roman" panose="02020603050405020304" pitchFamily="18" charset="0"/>
              </a:rPr>
              <a:t>the system, the system should offer secure ways for these two processes</a:t>
            </a:r>
            <a:r>
              <a:rPr lang="en-US" sz="1600" dirty="0" smtClean="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Data Input: </a:t>
            </a:r>
            <a:r>
              <a:rPr lang="en-US" sz="1600" dirty="0" smtClean="0">
                <a:latin typeface="Times New Roman" panose="02020603050405020304" pitchFamily="18" charset="0"/>
                <a:cs typeface="Times New Roman" panose="02020603050405020304" pitchFamily="18" charset="0"/>
              </a:rPr>
              <a:t>Users </a:t>
            </a:r>
            <a:r>
              <a:rPr lang="en-US" sz="1600" dirty="0">
                <a:latin typeface="Times New Roman" panose="02020603050405020304" pitchFamily="18" charset="0"/>
                <a:cs typeface="Times New Roman" panose="02020603050405020304" pitchFamily="18" charset="0"/>
              </a:rPr>
              <a:t>should be able to upload data to the system from a variety of sources, such as local computers, local servers, and external databases</a:t>
            </a:r>
            <a:r>
              <a:rPr lang="en-US" sz="1600" dirty="0" smtClean="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Data </a:t>
            </a:r>
            <a:r>
              <a:rPr lang="en-US" sz="1600" b="1" dirty="0">
                <a:latin typeface="Times New Roman" panose="02020603050405020304" pitchFamily="18" charset="0"/>
                <a:cs typeface="Times New Roman" panose="02020603050405020304" pitchFamily="18" charset="0"/>
              </a:rPr>
              <a:t>Analysis: </a:t>
            </a:r>
            <a:r>
              <a:rPr lang="en-US" sz="1600" dirty="0">
                <a:latin typeface="Times New Roman" panose="02020603050405020304" pitchFamily="18" charset="0"/>
                <a:cs typeface="Times New Roman" panose="02020603050405020304" pitchFamily="18" charset="0"/>
              </a:rPr>
              <a:t>Using a variety of methods, including hashing, clustering, and machine learning algorithms, the system should be able to evaluate and spot redundant data</a:t>
            </a:r>
            <a:r>
              <a:rPr lang="en-US" sz="1600" dirty="0" smtClean="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Data </a:t>
            </a:r>
            <a:r>
              <a:rPr lang="en-US" sz="1600" b="1" dirty="0">
                <a:latin typeface="Times New Roman" panose="02020603050405020304" pitchFamily="18" charset="0"/>
                <a:cs typeface="Times New Roman" panose="02020603050405020304" pitchFamily="18" charset="0"/>
              </a:rPr>
              <a:t>Removal: </a:t>
            </a:r>
            <a:r>
              <a:rPr lang="en-US" sz="1600" dirty="0">
                <a:latin typeface="Times New Roman" panose="02020603050405020304" pitchFamily="18" charset="0"/>
                <a:cs typeface="Times New Roman" panose="02020603050405020304" pitchFamily="18" charset="0"/>
              </a:rPr>
              <a:t>The system must eliminate unnecessary data while guarding against changing or erasing the original </a:t>
            </a:r>
            <a:r>
              <a:rPr lang="en-US" sz="1600" dirty="0" smtClean="0">
                <a:latin typeface="Times New Roman" panose="02020603050405020304" pitchFamily="18" charset="0"/>
                <a:cs typeface="Times New Roman" panose="02020603050405020304" pitchFamily="18" charset="0"/>
              </a:rPr>
              <a:t>data. </a:t>
            </a:r>
          </a:p>
          <a:p>
            <a:pPr marL="285750" indent="-285750">
              <a:lnSpc>
                <a:spcPct val="150000"/>
              </a:lnSpc>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Reporting</a:t>
            </a:r>
            <a:r>
              <a:rPr lang="en-US" sz="1600" b="1"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 Reports on the analysis and removal of redundant data, including the amount of storage space saved and the overall increase in system performance, should be provided by the system</a:t>
            </a:r>
            <a:r>
              <a:rPr lang="en-US" sz="1600" dirty="0" smtClean="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Monitoring </a:t>
            </a:r>
            <a:r>
              <a:rPr lang="en-US" sz="1600" b="1" dirty="0">
                <a:latin typeface="Times New Roman" panose="02020603050405020304" pitchFamily="18" charset="0"/>
                <a:cs typeface="Times New Roman" panose="02020603050405020304" pitchFamily="18" charset="0"/>
              </a:rPr>
              <a:t>and Logging</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System administrators should be able to keep track of the system's usage, performance, and any mistakes or problems that may occur with the help of monitoring and logging capabilities provided by the system.</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48965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8E59C-6A01-2571-688D-ACDA2B45EA44}"/>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Technical Design Requirements</a:t>
            </a:r>
          </a:p>
        </p:txBody>
      </p:sp>
      <p:sp>
        <p:nvSpPr>
          <p:cNvPr id="5" name="TextBox 4">
            <a:extLst>
              <a:ext uri="{FF2B5EF4-FFF2-40B4-BE49-F238E27FC236}">
                <a16:creationId xmlns:a16="http://schemas.microsoft.com/office/drawing/2014/main" id="{6CC98529-1279-115D-B52C-05321CCFD8A4}"/>
              </a:ext>
            </a:extLst>
          </p:cNvPr>
          <p:cNvSpPr txBox="1"/>
          <p:nvPr/>
        </p:nvSpPr>
        <p:spPr>
          <a:xfrm>
            <a:off x="727788" y="2537926"/>
            <a:ext cx="10506269" cy="3970318"/>
          </a:xfrm>
          <a:prstGeom prst="rect">
            <a:avLst/>
          </a:prstGeom>
          <a:noFill/>
        </p:spPr>
        <p:txBody>
          <a:bodyPr wrap="square" rtlCol="0">
            <a:spAutoFit/>
          </a:bodyPr>
          <a:lstStyle/>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Virtual Machines: </a:t>
            </a:r>
            <a:r>
              <a:rPr lang="en-US" sz="1400" dirty="0">
                <a:latin typeface="Times New Roman" panose="02020603050405020304" pitchFamily="18" charset="0"/>
                <a:cs typeface="Times New Roman" panose="02020603050405020304" pitchFamily="18" charset="0"/>
              </a:rPr>
              <a:t>The system ought to be deployable on VMs that can be provisioned and set up in accordance with the system specifications. VMs can be offered by cloud service providers like AWS EC2, Azure Virtual Machines, or GCP Compute Engine.</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Distributed Processing</a:t>
            </a:r>
            <a:r>
              <a:rPr lang="en-US" sz="1400" dirty="0">
                <a:latin typeface="Times New Roman" panose="02020603050405020304" pitchFamily="18" charset="0"/>
                <a:cs typeface="Times New Roman" panose="02020603050405020304" pitchFamily="18" charset="0"/>
              </a:rPr>
              <a:t>: To effectively process massive amounts of data, the system can make use of distributed processing frameworks like Apache Spark or Hadoop.</a:t>
            </a:r>
            <a:endParaRPr lang="en-US" sz="1400" b="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Data Storage</a:t>
            </a:r>
            <a:r>
              <a:rPr lang="en-US" sz="1400" b="1" i="0" dirty="0" smtClean="0">
                <a:effectLst/>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Large amounts of data can be stored by the system using cloud-based object storage services like AWS S3, Azure Blob Storage, or GCP Cloud Storage.</a:t>
            </a:r>
            <a:endParaRPr lang="en-US" sz="1400" b="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Data Processing: </a:t>
            </a:r>
            <a:r>
              <a:rPr lang="en-US" sz="1400" dirty="0">
                <a:latin typeface="Times New Roman" panose="02020603050405020304" pitchFamily="18" charset="0"/>
                <a:cs typeface="Times New Roman" panose="02020603050405020304" pitchFamily="18" charset="0"/>
              </a:rPr>
              <a:t>The system can process data effectively and affordably using cloud-based processing services like AWS Lambda, Azure Functions, or GCP Cloud Functions.</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Machine Learning Services: </a:t>
            </a:r>
            <a:r>
              <a:rPr lang="en-US" sz="1400" dirty="0">
                <a:latin typeface="Times New Roman" panose="02020603050405020304" pitchFamily="18" charset="0"/>
                <a:cs typeface="Times New Roman" panose="02020603050405020304" pitchFamily="18" charset="0"/>
              </a:rPr>
              <a:t>The system can create and deploy machine learning models for data analysis using cloud-based machine learning services like AWS </a:t>
            </a:r>
            <a:r>
              <a:rPr lang="en-US" sz="1400" dirty="0" err="1">
                <a:latin typeface="Times New Roman" panose="02020603050405020304" pitchFamily="18" charset="0"/>
                <a:cs typeface="Times New Roman" panose="02020603050405020304" pitchFamily="18" charset="0"/>
              </a:rPr>
              <a:t>SageMaker</a:t>
            </a:r>
            <a:r>
              <a:rPr lang="en-US" sz="1400" dirty="0">
                <a:latin typeface="Times New Roman" panose="02020603050405020304" pitchFamily="18" charset="0"/>
                <a:cs typeface="Times New Roman" panose="02020603050405020304" pitchFamily="18" charset="0"/>
              </a:rPr>
              <a:t>, Azure Machine Learning, or GCP AI Platform.</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API Gateway: </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To manage and secure the system's API endpoints, the system may </a:t>
            </a:r>
            <a:r>
              <a:rPr lang="en-US" sz="1400" dirty="0" err="1">
                <a:latin typeface="Times New Roman" panose="02020603050405020304" pitchFamily="18" charset="0"/>
                <a:cs typeface="Times New Roman" panose="02020603050405020304" pitchFamily="18" charset="0"/>
              </a:rPr>
              <a:t>utilise</a:t>
            </a:r>
            <a:r>
              <a:rPr lang="en-US" sz="1400" dirty="0">
                <a:latin typeface="Times New Roman" panose="02020603050405020304" pitchFamily="18" charset="0"/>
                <a:cs typeface="Times New Roman" panose="02020603050405020304" pitchFamily="18" charset="0"/>
              </a:rPr>
              <a:t> a cloud-based API gateway like AWS API Gateway, Azure API Management, or GCP API Gateway.</a:t>
            </a:r>
            <a:endParaRPr lang="en-US" sz="140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97634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8CDEA-C0A4-7797-B15A-9E7E6F7161E6}"/>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Test Cases</a:t>
            </a:r>
          </a:p>
        </p:txBody>
      </p:sp>
      <p:sp>
        <p:nvSpPr>
          <p:cNvPr id="3" name="TextBox 2">
            <a:extLst>
              <a:ext uri="{FF2B5EF4-FFF2-40B4-BE49-F238E27FC236}">
                <a16:creationId xmlns:a16="http://schemas.microsoft.com/office/drawing/2014/main" id="{DB65ECC9-CB18-9151-E2B2-41D0D952528B}"/>
              </a:ext>
            </a:extLst>
          </p:cNvPr>
          <p:cNvSpPr txBox="1"/>
          <p:nvPr/>
        </p:nvSpPr>
        <p:spPr>
          <a:xfrm>
            <a:off x="737118" y="2407298"/>
            <a:ext cx="10786188" cy="3416320"/>
          </a:xfrm>
          <a:prstGeom prst="rect">
            <a:avLst/>
          </a:prstGeom>
          <a:noFill/>
        </p:spPr>
        <p:txBody>
          <a:bodyPr wrap="square" rtlCol="0">
            <a:spAutoFit/>
          </a:bodyPr>
          <a:lstStyle/>
          <a:p>
            <a:pPr marL="342900" indent="-342900">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a:t>
            </a:r>
            <a:r>
              <a:rPr lang="en-US" sz="1600" b="1" i="0" dirty="0" smtClean="0">
                <a:effectLst/>
                <a:latin typeface="Times New Roman" panose="02020603050405020304" pitchFamily="18" charset="0"/>
                <a:cs typeface="Times New Roman" panose="02020603050405020304" pitchFamily="18" charset="0"/>
              </a:rPr>
              <a:t>upload</a:t>
            </a:r>
            <a:r>
              <a:rPr lang="en-US" sz="1600" b="1"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Uploading </a:t>
            </a:r>
            <a:r>
              <a:rPr lang="en-US" sz="1600" dirty="0">
                <a:latin typeface="Times New Roman" panose="02020603050405020304" pitchFamily="18" charset="0"/>
                <a:cs typeface="Times New Roman" panose="02020603050405020304" pitchFamily="18" charset="0"/>
              </a:rPr>
              <a:t>test data will enable you to see whether the system correctly receives and stores the test data.</a:t>
            </a:r>
            <a:endParaRPr lang="en-US" sz="16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redundancy detection: </a:t>
            </a:r>
            <a:r>
              <a:rPr lang="en-US" sz="1600" dirty="0">
                <a:latin typeface="Times New Roman" panose="02020603050405020304" pitchFamily="18" charset="0"/>
                <a:cs typeface="Times New Roman" panose="02020603050405020304" pitchFamily="18" charset="0"/>
              </a:rPr>
              <a:t>Upload a sample of test data that has duplicate entries, then check to see if the system accurately detects and removes redundant data.</a:t>
            </a:r>
            <a:endParaRPr lang="en-US" sz="16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accuracy: </a:t>
            </a:r>
            <a:r>
              <a:rPr lang="en-US" sz="1600" dirty="0">
                <a:latin typeface="Times New Roman" panose="02020603050405020304" pitchFamily="18" charset="0"/>
                <a:cs typeface="Times New Roman" panose="02020603050405020304" pitchFamily="18" charset="0"/>
              </a:rPr>
              <a:t>Upload a collection of test data and manually compute the desired outcomes. Make that the system generates accurate results that correspond to the desired values.</a:t>
            </a:r>
            <a:endParaRPr lang="en-US" sz="16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data encryption: </a:t>
            </a:r>
            <a:r>
              <a:rPr lang="en-US" sz="1600" dirty="0">
                <a:latin typeface="Times New Roman" panose="02020603050405020304" pitchFamily="18" charset="0"/>
                <a:cs typeface="Times New Roman" panose="02020603050405020304" pitchFamily="18" charset="0"/>
              </a:rPr>
              <a:t>Submit a collection of test data and check the system's ability to encrypt it to safeguard sensitive information both at rest and in transit.</a:t>
            </a:r>
            <a:endParaRPr lang="en-US" sz="16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600" b="1" i="0" dirty="0">
                <a:effectLst/>
                <a:latin typeface="Times New Roman" panose="02020603050405020304" pitchFamily="18" charset="0"/>
                <a:cs typeface="Times New Roman" panose="02020603050405020304" pitchFamily="18" charset="0"/>
              </a:rPr>
              <a:t>Test fault tolerance</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Create a failure scenario, such as shutting down a server or disrupting the network, and confirm that the system maintains proper operation with a minimum amount of downtime.</a:t>
            </a:r>
            <a:endParaRPr lang="en-US" sz="160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6754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9BAE3-93DF-0AB5-4E83-0310A9C1D030}"/>
              </a:ext>
            </a:extLst>
          </p:cNvPr>
          <p:cNvSpPr>
            <a:spLocks noGrp="1"/>
          </p:cNvSpPr>
          <p:nvPr>
            <p:ph type="title"/>
          </p:nvPr>
        </p:nvSpPr>
        <p:spPr/>
        <p:txBody>
          <a:bodyPr/>
          <a:lstStyle/>
          <a:p>
            <a:r>
              <a:rPr lang="en-IN" sz="4000" b="1" dirty="0">
                <a:latin typeface="Times New Roman" panose="02020603050405020304" pitchFamily="18" charset="0"/>
                <a:cs typeface="Times New Roman" panose="02020603050405020304" pitchFamily="18" charset="0"/>
              </a:rPr>
              <a:t>Maintenance and Support Plan</a:t>
            </a:r>
          </a:p>
        </p:txBody>
      </p:sp>
      <p:sp>
        <p:nvSpPr>
          <p:cNvPr id="3" name="TextBox 2">
            <a:extLst>
              <a:ext uri="{FF2B5EF4-FFF2-40B4-BE49-F238E27FC236}">
                <a16:creationId xmlns:a16="http://schemas.microsoft.com/office/drawing/2014/main" id="{D77E70FD-2338-803B-5176-080F52AC5BEB}"/>
              </a:ext>
            </a:extLst>
          </p:cNvPr>
          <p:cNvSpPr txBox="1"/>
          <p:nvPr/>
        </p:nvSpPr>
        <p:spPr>
          <a:xfrm>
            <a:off x="475861" y="2369976"/>
            <a:ext cx="11159412" cy="3970318"/>
          </a:xfrm>
          <a:prstGeom prst="rect">
            <a:avLst/>
          </a:prstGeom>
          <a:noFill/>
        </p:spPr>
        <p:txBody>
          <a:bodyPr wrap="square" rtlCol="0">
            <a:spAutoFit/>
          </a:bodyPr>
          <a:lstStyle/>
          <a:p>
            <a:pPr marL="342900" indent="-342900">
              <a:lnSpc>
                <a:spcPct val="150000"/>
              </a:lnSpc>
              <a:buFont typeface="+mj-lt"/>
              <a:buAutoNum type="arabicPeriod"/>
            </a:pPr>
            <a:r>
              <a:rPr lang="en-US" sz="1400" b="1" dirty="0" smtClean="0">
                <a:latin typeface="Times New Roman" panose="02020603050405020304" pitchFamily="18" charset="0"/>
                <a:cs typeface="Times New Roman" panose="02020603050405020304" pitchFamily="18" charset="0"/>
              </a:rPr>
              <a:t>Frequent</a:t>
            </a:r>
            <a:r>
              <a:rPr lang="en-US" sz="1400" b="1" i="0" dirty="0" smtClean="0">
                <a:effectLst/>
                <a:latin typeface="Times New Roman" panose="02020603050405020304" pitchFamily="18" charset="0"/>
                <a:cs typeface="Times New Roman" panose="02020603050405020304" pitchFamily="18" charset="0"/>
              </a:rPr>
              <a:t> </a:t>
            </a:r>
            <a:r>
              <a:rPr lang="en-US" sz="1400" b="1" i="0" dirty="0">
                <a:effectLst/>
                <a:latin typeface="Times New Roman" panose="02020603050405020304" pitchFamily="18" charset="0"/>
                <a:cs typeface="Times New Roman" panose="02020603050405020304" pitchFamily="18" charset="0"/>
              </a:rPr>
              <a:t>Updates</a:t>
            </a:r>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To keep the system secure and up to date, it should be updated frequently with the newest software patches and security upgrades.</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dirty="0">
                <a:latin typeface="Times New Roman" panose="02020603050405020304" pitchFamily="18" charset="0"/>
                <a:cs typeface="Times New Roman" panose="02020603050405020304" pitchFamily="18" charset="0"/>
              </a:rPr>
              <a:t> </a:t>
            </a:r>
            <a:r>
              <a:rPr lang="en-US" sz="1400" b="1" i="0" dirty="0">
                <a:effectLst/>
                <a:latin typeface="Times New Roman" panose="02020603050405020304" pitchFamily="18" charset="0"/>
                <a:cs typeface="Times New Roman" panose="02020603050405020304" pitchFamily="18" charset="0"/>
              </a:rPr>
              <a:t>Monitoring and </a:t>
            </a:r>
            <a:r>
              <a:rPr lang="en-US" sz="1400" b="1" dirty="0">
                <a:latin typeface="Times New Roman" panose="02020603050405020304" pitchFamily="18" charset="0"/>
                <a:cs typeface="Times New Roman" panose="02020603050405020304" pitchFamily="18" charset="0"/>
              </a:rPr>
              <a:t>Alerting:  </a:t>
            </a:r>
            <a:r>
              <a:rPr lang="en-US" sz="1400" dirty="0">
                <a:latin typeface="Times New Roman" panose="02020603050405020304" pitchFamily="18" charset="0"/>
                <a:cs typeface="Times New Roman" panose="02020603050405020304" pitchFamily="18" charset="0"/>
              </a:rPr>
              <a:t>The system needs to have monitoring and alerting features so that system administrators can keep an eye on system performance, spot problems, and act swiftly if they arise. Using technologies like </a:t>
            </a:r>
            <a:r>
              <a:rPr lang="en-US" sz="1400" dirty="0" err="1">
                <a:latin typeface="Times New Roman" panose="02020603050405020304" pitchFamily="18" charset="0"/>
                <a:cs typeface="Times New Roman" panose="02020603050405020304" pitchFamily="18" charset="0"/>
              </a:rPr>
              <a:t>CloudWatch</a:t>
            </a:r>
            <a:r>
              <a:rPr lang="en-US" sz="1400" dirty="0">
                <a:latin typeface="Times New Roman" panose="02020603050405020304" pitchFamily="18" charset="0"/>
                <a:cs typeface="Times New Roman" panose="02020603050405020304" pitchFamily="18" charset="0"/>
              </a:rPr>
              <a:t> and Azure Monitor, this is possible.</a:t>
            </a:r>
          </a:p>
          <a:p>
            <a:pPr marL="342900" indent="-342900">
              <a:lnSpc>
                <a:spcPct val="150000"/>
              </a:lnSpc>
              <a:buFont typeface="+mj-lt"/>
              <a:buAutoNum type="arabicPeriod"/>
            </a:pPr>
            <a:r>
              <a:rPr lang="en-US" sz="1400" b="1" dirty="0" smtClean="0">
                <a:latin typeface="Times New Roman" panose="02020603050405020304" pitchFamily="18" charset="0"/>
                <a:cs typeface="Times New Roman" panose="02020603050405020304" pitchFamily="18" charset="0"/>
              </a:rPr>
              <a:t>Frequent</a:t>
            </a:r>
            <a:r>
              <a:rPr lang="en-US" sz="1400" b="1" i="0" dirty="0" smtClean="0">
                <a:effectLst/>
                <a:latin typeface="Times New Roman" panose="02020603050405020304" pitchFamily="18" charset="0"/>
                <a:cs typeface="Times New Roman" panose="02020603050405020304" pitchFamily="18" charset="0"/>
              </a:rPr>
              <a:t> </a:t>
            </a:r>
            <a:r>
              <a:rPr lang="en-US" sz="1400" b="1" i="0" dirty="0">
                <a:effectLst/>
                <a:latin typeface="Times New Roman" panose="02020603050405020304" pitchFamily="18" charset="0"/>
                <a:cs typeface="Times New Roman" panose="02020603050405020304" pitchFamily="18" charset="0"/>
              </a:rPr>
              <a:t>Backups:</a:t>
            </a:r>
            <a:r>
              <a:rPr lang="en-US" sz="1400" b="0" i="0" dirty="0">
                <a:effectLst/>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To guarantee that crucial data is not lost in the event of a system breakdown or other problems, regular backups should be carried out. To make sure that data can be accurately and rapidly restored in the event of data loss, these backups should be tested on a regular basis.</a:t>
            </a:r>
            <a:endParaRPr lang="en-US" sz="1400" b="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Incident Response Plan: </a:t>
            </a:r>
            <a:r>
              <a:rPr lang="en-US" sz="1400" dirty="0">
                <a:latin typeface="Times New Roman" panose="02020603050405020304" pitchFamily="18" charset="0"/>
                <a:cs typeface="Times New Roman" panose="02020603050405020304" pitchFamily="18" charset="0"/>
              </a:rPr>
              <a:t>To ensure that the system can promptly respond to and recover from incidents like security breaches, data corruption, or system outages, an incident response strategy should be created.</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Support and Training: </a:t>
            </a:r>
            <a:r>
              <a:rPr lang="en-US" sz="1400" dirty="0">
                <a:latin typeface="Times New Roman" panose="02020603050405020304" pitchFamily="18" charset="0"/>
                <a:cs typeface="Times New Roman" panose="02020603050405020304" pitchFamily="18" charset="0"/>
              </a:rPr>
              <a:t>To ensure that system administrators and end users have the information and abilities necessary to use and maintain the system effectively, support and training should be made available to them. Training sessions, written materials, or support forums can help with this.</a:t>
            </a:r>
            <a:endParaRPr lang="en-US" sz="1400" i="0" dirty="0">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400" b="1" i="0" dirty="0">
                <a:effectLst/>
                <a:latin typeface="Times New Roman" panose="02020603050405020304" pitchFamily="18" charset="0"/>
                <a:cs typeface="Times New Roman" panose="02020603050405020304" pitchFamily="18" charset="0"/>
              </a:rPr>
              <a:t>Disaster Recovery Plan: </a:t>
            </a:r>
            <a:r>
              <a:rPr lang="en-US" sz="1400" dirty="0">
                <a:latin typeface="Times New Roman" panose="02020603050405020304" pitchFamily="18" charset="0"/>
                <a:cs typeface="Times New Roman" panose="02020603050405020304" pitchFamily="18" charset="0"/>
              </a:rPr>
              <a:t>A disaster recovery plan needs to be created to make sure that the system can quickly recover in the event of catastrophic occurrences like natural disasters, power outages, or other significant disruptions.</a:t>
            </a:r>
            <a:endParaRPr lang="en-US" sz="140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27016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2.xml><?xml version="1.0" encoding="utf-8"?>
<ds:datastoreItem xmlns:ds="http://schemas.openxmlformats.org/officeDocument/2006/customXml" ds:itemID="{CAC0CEB4-BFAC-4014-9B69-2CFFE0B783D9}">
  <ds:schemaRefs>
    <ds:schemaRef ds:uri="http://purl.org/dc/elements/1.1/"/>
    <ds:schemaRef ds:uri="http://schemas.microsoft.com/office/2006/metadata/properties"/>
    <ds:schemaRef ds:uri="http://schemas.openxmlformats.org/package/2006/metadata/core-properties"/>
    <ds:schemaRef ds:uri="16c05727-aa75-4e4a-9b5f-8a80a1165891"/>
    <ds:schemaRef ds:uri="http://purl.org/dc/terms/"/>
    <ds:schemaRef ds:uri="http://schemas.microsoft.com/office/2006/documentManagement/types"/>
    <ds:schemaRef ds:uri="http://schemas.microsoft.com/office/infopath/2007/PartnerControls"/>
    <ds:schemaRef ds:uri="71af3243-3dd4-4a8d-8c0d-dd76da1f02a5"/>
    <ds:schemaRef ds:uri="http://www.w3.org/XML/1998/namespace"/>
    <ds:schemaRef ds:uri="http://purl.org/dc/dcmitype/"/>
  </ds:schemaRefs>
</ds:datastoreItem>
</file>

<file path=customXml/itemProps3.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Organic</Template>
  <TotalTime>332</TotalTime>
  <Words>953</Words>
  <Application>Microsoft Office PowerPoint</Application>
  <PresentationFormat>Widescreen</PresentationFormat>
  <Paragraphs>43</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Century Gothic</vt:lpstr>
      <vt:lpstr>Georgia</vt:lpstr>
      <vt:lpstr>Times New Roman</vt:lpstr>
      <vt:lpstr>Wingdings 3</vt:lpstr>
      <vt:lpstr>Ion Boardroom</vt:lpstr>
      <vt:lpstr>Data Redundancy Removal System</vt:lpstr>
      <vt:lpstr>Project Proposal</vt:lpstr>
      <vt:lpstr>Functional Requirements </vt:lpstr>
      <vt:lpstr>Technical Design Requirements</vt:lpstr>
      <vt:lpstr>Test Cases</vt:lpstr>
      <vt:lpstr>Maintenance and Support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Redundancy Removal System</dc:title>
  <dc:creator>Kavya Khandelwal</dc:creator>
  <cp:lastModifiedBy>dell</cp:lastModifiedBy>
  <cp:revision>9</cp:revision>
  <dcterms:created xsi:type="dcterms:W3CDTF">2023-03-20T06:44:49Z</dcterms:created>
  <dcterms:modified xsi:type="dcterms:W3CDTF">2023-04-10T15:39:25Z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